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firstSlideNum="0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x="6889750" cy="1002347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4201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1026">
          <p15:clr>
            <a:srgbClr val="A4A3A4"/>
          </p15:clr>
        </p15:guide>
        <p15:guide id="4" orient="horz" pos="2387">
          <p15:clr>
            <a:srgbClr val="A4A3A4"/>
          </p15:clr>
        </p15:guide>
        <p15:guide id="5" pos="2971">
          <p15:clr>
            <a:srgbClr val="A4A3A4"/>
          </p15:clr>
        </p15:guide>
        <p15:guide id="6" pos="5647">
          <p15:clr>
            <a:srgbClr val="A4A3A4"/>
          </p15:clr>
        </p15:guide>
        <p15:guide id="7" pos="3061">
          <p15:clr>
            <a:srgbClr val="A4A3A4"/>
          </p15:clr>
        </p15:guide>
        <p15:guide id="8" pos="295">
          <p15:clr>
            <a:srgbClr val="A4A3A4"/>
          </p15:clr>
        </p15:guide>
        <p15:guide id="9" pos="158">
          <p15:clr>
            <a:srgbClr val="A4A3A4"/>
          </p15:clr>
        </p15:guide>
      </p15:sldGuideLst>
    </p:ext>
    <p:ext uri="{2D200454-40CA-4A62-9FC3-DE9A4176ACB9}">
      <p15:notesGuideLst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  <p15:guide id="3" orient="horz" pos="3156">
          <p15:clr>
            <a:srgbClr val="A4A3A4"/>
          </p15:clr>
        </p15:guide>
        <p15:guide id="4" pos="2168">
          <p15:clr>
            <a:srgbClr val="A4A3A4"/>
          </p15:clr>
        </p15:guide>
      </p15:notesGuideLst>
    </p:ext>
    <p:ext uri="http://customooxmlschemas.google.com/">
      <go:slidesCustomData xmlns:go="http://customooxmlschemas.google.com/" r:id="rId12" roundtripDataSignature="AMtx7mhnirbiEB0DqKu53gV8hzfgu2jzE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201" orient="horz"/>
        <p:guide pos="482" orient="horz"/>
        <p:guide pos="1026" orient="horz"/>
        <p:guide pos="2387" orient="horz"/>
        <p:guide pos="2971"/>
        <p:guide pos="5647"/>
        <p:guide pos="3061"/>
        <p:guide pos="295"/>
        <p:guide pos="158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3130" orient="horz"/>
        <p:guide pos="2143"/>
        <p:guide pos="3156" orient="horz"/>
        <p:guide pos="2168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customschemas.google.com/relationships/presentationmetadata" Target="meta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1" y="1"/>
            <a:ext cx="2986154" cy="501577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25" spcFirstLastPara="1" rIns="93125" wrap="square" tIns="465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01973" y="1"/>
            <a:ext cx="2986153" cy="501577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25" spcFirstLastPara="1" rIns="93125" wrap="square" tIns="4655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38213" y="750888"/>
            <a:ext cx="5013325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8489" y="4760948"/>
            <a:ext cx="5512775" cy="4510967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25" spcFirstLastPara="1" rIns="93125" wrap="square" tIns="4655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1" y="9520286"/>
            <a:ext cx="2986154" cy="501576"/>
          </a:xfrm>
          <a:prstGeom prst="rect">
            <a:avLst/>
          </a:prstGeom>
          <a:noFill/>
          <a:ln>
            <a:noFill/>
          </a:ln>
        </p:spPr>
        <p:txBody>
          <a:bodyPr anchorCtr="0" anchor="b" bIns="46550" lIns="93125" spcFirstLastPara="1" rIns="93125" wrap="square" tIns="465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01973" y="9520286"/>
            <a:ext cx="2986153" cy="501576"/>
          </a:xfrm>
          <a:prstGeom prst="rect">
            <a:avLst/>
          </a:prstGeom>
          <a:noFill/>
          <a:ln>
            <a:noFill/>
          </a:ln>
        </p:spPr>
        <p:txBody>
          <a:bodyPr anchorCtr="0" anchor="b" bIns="46550" lIns="93125" spcFirstLastPara="1" rIns="93125" wrap="square" tIns="465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ja-JP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g13ecd279e7c_0_83:notes"/>
          <p:cNvSpPr/>
          <p:nvPr>
            <p:ph idx="2" type="sldImg"/>
          </p:nvPr>
        </p:nvSpPr>
        <p:spPr>
          <a:xfrm>
            <a:off x="938213" y="750888"/>
            <a:ext cx="5013325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3" name="Google Shape;23;g13ecd279e7c_0_83:notes"/>
          <p:cNvSpPr txBox="1"/>
          <p:nvPr>
            <p:ph idx="1" type="body"/>
          </p:nvPr>
        </p:nvSpPr>
        <p:spPr>
          <a:xfrm>
            <a:off x="688489" y="4760948"/>
            <a:ext cx="5512800" cy="451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25" spcFirstLastPara="1" rIns="93125" wrap="square" tIns="465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" name="Google Shape;24;g13ecd279e7c_0_83:notes"/>
          <p:cNvSpPr txBox="1"/>
          <p:nvPr>
            <p:ph idx="12" type="sldNum"/>
          </p:nvPr>
        </p:nvSpPr>
        <p:spPr>
          <a:xfrm>
            <a:off x="3901973" y="9520286"/>
            <a:ext cx="29862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6550" lIns="93125" spcFirstLastPara="1" rIns="93125" wrap="square" tIns="465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ja-JP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:notes"/>
          <p:cNvSpPr txBox="1"/>
          <p:nvPr>
            <p:ph idx="1" type="body"/>
          </p:nvPr>
        </p:nvSpPr>
        <p:spPr>
          <a:xfrm>
            <a:off x="688489" y="4760948"/>
            <a:ext cx="5512775" cy="4510967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25" spcFirstLastPara="1" rIns="93125" wrap="square" tIns="465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0" name="Google Shape;30;p3:notes"/>
          <p:cNvSpPr/>
          <p:nvPr>
            <p:ph idx="2" type="sldImg"/>
          </p:nvPr>
        </p:nvSpPr>
        <p:spPr>
          <a:xfrm>
            <a:off x="938213" y="750888"/>
            <a:ext cx="5013325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:notes"/>
          <p:cNvSpPr txBox="1"/>
          <p:nvPr>
            <p:ph idx="1" type="body"/>
          </p:nvPr>
        </p:nvSpPr>
        <p:spPr>
          <a:xfrm>
            <a:off x="688489" y="4760948"/>
            <a:ext cx="5512775" cy="4510967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25" spcFirstLastPara="1" rIns="93125" wrap="square" tIns="465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0" name="Google Shape;40;p4:notes"/>
          <p:cNvSpPr/>
          <p:nvPr>
            <p:ph idx="2" type="sldImg"/>
          </p:nvPr>
        </p:nvSpPr>
        <p:spPr>
          <a:xfrm>
            <a:off x="938213" y="750888"/>
            <a:ext cx="5013325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15173b1e223_0_35:notes"/>
          <p:cNvSpPr/>
          <p:nvPr>
            <p:ph idx="2" type="sldImg"/>
          </p:nvPr>
        </p:nvSpPr>
        <p:spPr>
          <a:xfrm>
            <a:off x="938213" y="750888"/>
            <a:ext cx="5013300" cy="3759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51" name="Google Shape;51;g15173b1e223_0_35:notes"/>
          <p:cNvSpPr txBox="1"/>
          <p:nvPr>
            <p:ph idx="1" type="body"/>
          </p:nvPr>
        </p:nvSpPr>
        <p:spPr>
          <a:xfrm>
            <a:off x="688489" y="4760948"/>
            <a:ext cx="5512800" cy="451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25" spcFirstLastPara="1" rIns="93125" wrap="square" tIns="465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2" name="Google Shape;52;g15173b1e223_0_35:notes"/>
          <p:cNvSpPr txBox="1"/>
          <p:nvPr>
            <p:ph idx="12" type="sldNum"/>
          </p:nvPr>
        </p:nvSpPr>
        <p:spPr>
          <a:xfrm>
            <a:off x="3901973" y="9520286"/>
            <a:ext cx="29862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6550" lIns="93125" spcFirstLastPara="1" rIns="93125" wrap="square" tIns="465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ja-JP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5173b1e223_0_0:notes"/>
          <p:cNvSpPr txBox="1"/>
          <p:nvPr>
            <p:ph idx="1" type="body"/>
          </p:nvPr>
        </p:nvSpPr>
        <p:spPr>
          <a:xfrm>
            <a:off x="688489" y="4760948"/>
            <a:ext cx="5512800" cy="451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25" spcFirstLastPara="1" rIns="93125" wrap="square" tIns="465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8" name="Google Shape;58;g15173b1e223_0_0:notes"/>
          <p:cNvSpPr/>
          <p:nvPr>
            <p:ph idx="2" type="sldImg"/>
          </p:nvPr>
        </p:nvSpPr>
        <p:spPr>
          <a:xfrm>
            <a:off x="938213" y="750888"/>
            <a:ext cx="5013300" cy="3759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5173b1e223_0_8:notes"/>
          <p:cNvSpPr txBox="1"/>
          <p:nvPr>
            <p:ph idx="1" type="body"/>
          </p:nvPr>
        </p:nvSpPr>
        <p:spPr>
          <a:xfrm>
            <a:off x="688489" y="4760948"/>
            <a:ext cx="5512800" cy="451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25" spcFirstLastPara="1" rIns="93125" wrap="square" tIns="465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7" name="Google Shape;67;g15173b1e223_0_8:notes"/>
          <p:cNvSpPr/>
          <p:nvPr>
            <p:ph idx="2" type="sldImg"/>
          </p:nvPr>
        </p:nvSpPr>
        <p:spPr>
          <a:xfrm>
            <a:off x="938213" y="750888"/>
            <a:ext cx="5013300" cy="3759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タイトルとコンテンツ">
  <p:cSld name="1_タイトルとコンテンツ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90"/>
          <p:cNvSpPr/>
          <p:nvPr/>
        </p:nvSpPr>
        <p:spPr>
          <a:xfrm>
            <a:off x="0" y="0"/>
            <a:ext cx="5796136" cy="6858000"/>
          </a:xfrm>
          <a:prstGeom prst="rect">
            <a:avLst/>
          </a:prstGeom>
          <a:solidFill>
            <a:srgbClr val="323F66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42424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90"/>
          <p:cNvSpPr txBox="1"/>
          <p:nvPr>
            <p:ph idx="12" type="sldNum"/>
          </p:nvPr>
        </p:nvSpPr>
        <p:spPr>
          <a:xfrm>
            <a:off x="7092280" y="6597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16" name="Google Shape;16;p90"/>
          <p:cNvSpPr txBox="1"/>
          <p:nvPr>
            <p:ph type="title"/>
          </p:nvPr>
        </p:nvSpPr>
        <p:spPr>
          <a:xfrm>
            <a:off x="467544" y="2924944"/>
            <a:ext cx="3240360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タイトルとコンテンツ">
  <p:cSld name="2_タイトルとコンテンツ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5"/>
          <p:cNvSpPr txBox="1"/>
          <p:nvPr>
            <p:ph type="title"/>
          </p:nvPr>
        </p:nvSpPr>
        <p:spPr>
          <a:xfrm>
            <a:off x="251520" y="230974"/>
            <a:ext cx="8130455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75"/>
          <p:cNvSpPr txBox="1"/>
          <p:nvPr>
            <p:ph idx="12" type="sldNum"/>
          </p:nvPr>
        </p:nvSpPr>
        <p:spPr>
          <a:xfrm>
            <a:off x="7092280" y="6597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pic>
        <p:nvPicPr>
          <p:cNvPr descr="https://lh3.googleusercontent.com/N6a5R4JzZl_8cky2NKzTsKUmtzNclH4RGEN6aIiGNV6nmZEwjEDhD-AlqyPuG54iZjKJG0Op2hqGOHdyzHjc9AGtPYkRxm1AAW7ebBu8dBp0mNCi9bXk2U-41LFJ2x6GDnoB3E547ek" id="20" name="Google Shape;20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51520" y="750987"/>
            <a:ext cx="1076325" cy="85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3"/>
          <p:cNvSpPr txBox="1"/>
          <p:nvPr>
            <p:ph type="title"/>
          </p:nvPr>
        </p:nvSpPr>
        <p:spPr>
          <a:xfrm>
            <a:off x="329977" y="230974"/>
            <a:ext cx="6618287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23F66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000000"/>
                </a:solidFill>
                <a:latin typeface="MS PGothic"/>
                <a:ea typeface="MS PGothic"/>
                <a:cs typeface="MS PGothic"/>
                <a:sym typeface="MS P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000000"/>
                </a:solidFill>
                <a:latin typeface="MS PGothic"/>
                <a:ea typeface="MS PGothic"/>
                <a:cs typeface="MS PGothic"/>
                <a:sym typeface="MS P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000000"/>
                </a:solidFill>
                <a:latin typeface="MS PGothic"/>
                <a:ea typeface="MS PGothic"/>
                <a:cs typeface="MS PGothic"/>
                <a:sym typeface="MS P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000000"/>
                </a:solidFill>
                <a:latin typeface="MS PGothic"/>
                <a:ea typeface="MS PGothic"/>
                <a:cs typeface="MS PGothic"/>
                <a:sym typeface="MS P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73"/>
          <p:cNvSpPr txBox="1"/>
          <p:nvPr/>
        </p:nvSpPr>
        <p:spPr>
          <a:xfrm>
            <a:off x="3315085" y="6673851"/>
            <a:ext cx="2513830" cy="177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4"/>
              <a:buFont typeface="Arial"/>
              <a:buNone/>
            </a:pPr>
            <a:r>
              <a:rPr b="0" i="0" lang="ja-JP" sz="554" u="none" cap="none" strike="noStrike">
                <a:solidFill>
                  <a:srgbClr val="383838"/>
                </a:solidFill>
                <a:latin typeface="Verdana"/>
                <a:ea typeface="Verdana"/>
                <a:cs typeface="Verdana"/>
                <a:sym typeface="Verdana"/>
              </a:rPr>
              <a:t>Copyright 2021 Freelance Association Japan  All rights reserved.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7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5372142" y="754936"/>
            <a:ext cx="4060288" cy="6096528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gif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g13ecd279e7c_0_83"/>
          <p:cNvSpPr txBox="1"/>
          <p:nvPr>
            <p:ph idx="12" type="sldNum"/>
          </p:nvPr>
        </p:nvSpPr>
        <p:spPr>
          <a:xfrm>
            <a:off x="7092280" y="6597352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</a:pPr>
            <a:fld id="{00000000-1234-1234-1234-123412341234}" type="slidenum">
              <a:rPr b="0" i="0" lang="ja-JP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g13ecd279e7c_0_83"/>
          <p:cNvSpPr txBox="1"/>
          <p:nvPr>
            <p:ph type="title"/>
          </p:nvPr>
        </p:nvSpPr>
        <p:spPr>
          <a:xfrm>
            <a:off x="467543" y="2924944"/>
            <a:ext cx="57639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ja-JP" sz="2800"/>
              <a:t>エントリーシート</a:t>
            </a:r>
            <a:endParaRPr sz="2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ja-JP" sz="2800"/>
              <a:t>②エージェント／</a:t>
            </a:r>
            <a:endParaRPr sz="2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ja-JP" sz="2800"/>
              <a:t>　コーディネーター部門（個人）</a:t>
            </a:r>
            <a:endParaRPr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"/>
          <p:cNvSpPr txBox="1"/>
          <p:nvPr>
            <p:ph type="title"/>
          </p:nvPr>
        </p:nvSpPr>
        <p:spPr>
          <a:xfrm>
            <a:off x="251520" y="230974"/>
            <a:ext cx="8130455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ja-JP"/>
              <a:t>（エージェント社名＋個人名）</a:t>
            </a:r>
            <a:endParaRPr/>
          </a:p>
        </p:txBody>
      </p:sp>
      <p:sp>
        <p:nvSpPr>
          <p:cNvPr id="33" name="Google Shape;33;p3"/>
          <p:cNvSpPr txBox="1"/>
          <p:nvPr/>
        </p:nvSpPr>
        <p:spPr>
          <a:xfrm>
            <a:off x="251520" y="1033721"/>
            <a:ext cx="5244000" cy="3078300"/>
          </a:xfrm>
          <a:prstGeom prst="rect">
            <a:avLst/>
          </a:prstGeom>
          <a:solidFill>
            <a:srgbClr val="E9F4FE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ja-JP" sz="20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実施事項と成果の概要　</a:t>
            </a:r>
            <a:endParaRPr b="1" sz="2000" u="sng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ja-JP" sz="1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どのような課題を抱えた企業にフリーランス・副業活用を提案し、</a:t>
            </a:r>
            <a:endParaRPr b="0" i="0" sz="1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ja-JP" sz="1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マッチング・支援を実施したか。</a:t>
            </a:r>
            <a:endParaRPr b="0" i="0" sz="1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ja-JP" sz="1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その結果、どのような成果が出たのか概要をお書きください。</a:t>
            </a:r>
            <a:r>
              <a:rPr lang="ja-JP" sz="1000">
                <a:solidFill>
                  <a:srgbClr val="FF0000"/>
                </a:solidFill>
              </a:rPr>
              <a:t>※必須</a:t>
            </a:r>
            <a:endParaRPr b="0" i="0" sz="1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3"/>
          <p:cNvSpPr txBox="1"/>
          <p:nvPr/>
        </p:nvSpPr>
        <p:spPr>
          <a:xfrm>
            <a:off x="2992709" y="4237526"/>
            <a:ext cx="5924100" cy="2647500"/>
          </a:xfrm>
          <a:prstGeom prst="rect">
            <a:avLst/>
          </a:prstGeom>
          <a:solidFill>
            <a:srgbClr val="D4E9FD">
              <a:alpha val="8000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1762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ja-JP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（１）所属企業概要：（社名）</a:t>
            </a:r>
            <a:endParaRPr b="1" i="0" sz="18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7621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ja-JP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　　　　　　　　　　</a:t>
            </a:r>
            <a:r>
              <a:rPr b="1" i="0" lang="ja-JP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（事業概要）</a:t>
            </a:r>
            <a:endParaRPr b="1" i="0" sz="18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7621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ja-JP" sz="1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所属企業の得意な業界や職種等も含めてお書きください。</a:t>
            </a:r>
            <a:r>
              <a:rPr lang="ja-JP" sz="1000">
                <a:solidFill>
                  <a:srgbClr val="FF0000"/>
                </a:solidFill>
              </a:rPr>
              <a:t>※必須</a:t>
            </a:r>
            <a:endParaRPr b="0" i="0" sz="1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762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2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762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2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762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2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762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2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762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2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762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2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762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2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762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2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762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2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7621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2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3"/>
          <p:cNvSpPr/>
          <p:nvPr/>
        </p:nvSpPr>
        <p:spPr>
          <a:xfrm>
            <a:off x="251520" y="5065160"/>
            <a:ext cx="2830727" cy="832206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6D92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ja-JP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ロゴ</a:t>
            </a:r>
            <a:r>
              <a:rPr lang="ja-JP" sz="2000">
                <a:solidFill>
                  <a:schemeClr val="lt1"/>
                </a:solidFill>
              </a:rPr>
              <a:t>※必須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3"/>
          <p:cNvSpPr/>
          <p:nvPr/>
        </p:nvSpPr>
        <p:spPr>
          <a:xfrm>
            <a:off x="5049552" y="1632656"/>
            <a:ext cx="3867272" cy="201467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6D92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ja-JP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写真（あれば</a:t>
            </a:r>
            <a:r>
              <a:rPr lang="ja-JP" sz="2000">
                <a:solidFill>
                  <a:schemeClr val="lt1"/>
                </a:solidFill>
              </a:rPr>
              <a:t>、任意</a:t>
            </a:r>
            <a:r>
              <a:rPr b="0" i="0" lang="ja-JP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）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3"/>
          <p:cNvSpPr txBox="1"/>
          <p:nvPr/>
        </p:nvSpPr>
        <p:spPr>
          <a:xfrm>
            <a:off x="5594050" y="113750"/>
            <a:ext cx="3446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ja-JP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赤字は提出時削除して下さい</a:t>
            </a:r>
            <a:endParaRPr b="0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4"/>
          <p:cNvSpPr txBox="1"/>
          <p:nvPr/>
        </p:nvSpPr>
        <p:spPr>
          <a:xfrm>
            <a:off x="2602975" y="688975"/>
            <a:ext cx="6387600" cy="2154900"/>
          </a:xfrm>
          <a:prstGeom prst="rect">
            <a:avLst/>
          </a:prstGeom>
          <a:solidFill>
            <a:srgbClr val="D4E9FD">
              <a:alpha val="8000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17621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ja-JP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（２）マッチング先企業：●●●●●●</a:t>
            </a:r>
            <a:endParaRPr b="1" i="0" sz="18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762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ja-JP" sz="1800" u="sng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（３）マッチングに至るまでの工夫（自社/個人として））</a:t>
            </a:r>
            <a:endParaRPr b="1" i="0" sz="1800" u="sng" cap="none" strike="noStrike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762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ja-JP" sz="16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　　　　　　　　　　　　　　　　　　　　　　</a:t>
            </a:r>
            <a:endParaRPr b="1" sz="1600" u="sng">
              <a:solidFill>
                <a:srgbClr val="222222"/>
              </a:solidFill>
            </a:endParaRPr>
          </a:p>
          <a:p>
            <a:pPr indent="0" lvl="0" marL="1762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ja-JP" sz="1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支援された企業の概要、抱えていた課題、</a:t>
            </a:r>
            <a:endParaRPr b="0" i="0" sz="1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7621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ja-JP" sz="1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自社が介在して、フリーランス・副業活用決定に至った経緯・そこでの工夫をお書きください。</a:t>
            </a:r>
            <a:r>
              <a:rPr lang="ja-JP" sz="1000">
                <a:solidFill>
                  <a:srgbClr val="FF0000"/>
                </a:solidFill>
              </a:rPr>
              <a:t>※必須</a:t>
            </a:r>
            <a:endParaRPr b="0" i="0" sz="1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762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7621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7621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7621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4"/>
          <p:cNvSpPr txBox="1"/>
          <p:nvPr/>
        </p:nvSpPr>
        <p:spPr>
          <a:xfrm>
            <a:off x="153274" y="2799325"/>
            <a:ext cx="7127100" cy="2678100"/>
          </a:xfrm>
          <a:prstGeom prst="rect">
            <a:avLst/>
          </a:prstGeom>
          <a:solidFill>
            <a:srgbClr val="E9F4FE">
              <a:alpha val="8000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ja-JP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（３）成果と、そこに至るまでの工夫</a:t>
            </a:r>
            <a:endParaRPr b="1" sz="1800" u="sng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ja-JP" sz="1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企業／フリーランス・副業人材、双方にとってどのような成果が出たのかお書きください（定性、定量的な数値など）</a:t>
            </a:r>
            <a:endParaRPr b="0" i="0" sz="1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ja-JP" sz="1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また、フリーランス・副業人材がマッチング先企業でチームの一員として活躍し、成果が出るように</a:t>
            </a:r>
            <a:endParaRPr b="0" i="0" sz="1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ja-JP" sz="1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するためにした工夫を具体的にお書きください。</a:t>
            </a:r>
            <a:r>
              <a:rPr lang="ja-JP" sz="1000">
                <a:solidFill>
                  <a:srgbClr val="FF0000"/>
                </a:solidFill>
              </a:rPr>
              <a:t>※必須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6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6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ja-JP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（４）マッチング先企業からの声</a:t>
            </a:r>
            <a:endParaRPr b="1" sz="1800" u="sng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ja-JP" sz="1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今回の成果に関してのマッチング先からの声をお書きください。</a:t>
            </a:r>
            <a:r>
              <a:rPr lang="ja-JP" sz="1000">
                <a:solidFill>
                  <a:srgbClr val="FF0000"/>
                </a:solidFill>
              </a:rPr>
              <a:t>（任意）</a:t>
            </a:r>
            <a:endParaRPr b="0" i="0" sz="1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202124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202124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202124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202124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202124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4"/>
          <p:cNvSpPr txBox="1"/>
          <p:nvPr/>
        </p:nvSpPr>
        <p:spPr>
          <a:xfrm>
            <a:off x="153275" y="5563825"/>
            <a:ext cx="8837400" cy="1231500"/>
          </a:xfrm>
          <a:prstGeom prst="rect">
            <a:avLst/>
          </a:prstGeom>
          <a:solidFill>
            <a:srgbClr val="FFF9DC">
              <a:alpha val="8000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ja-JP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（５）今後の抱負・ビジョン</a:t>
            </a:r>
            <a:endParaRPr b="1" sz="1800" u="sng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ja-JP" sz="1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フリーランス・副業社員のマッチングについて、今後の抱負やビジョン、感じられている将来性など、</a:t>
            </a:r>
            <a:endParaRPr b="0" i="0" sz="1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ja-JP" sz="1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お考えになっていることについてお書きください。</a:t>
            </a:r>
            <a:r>
              <a:rPr lang="ja-JP" sz="1000">
                <a:solidFill>
                  <a:srgbClr val="FF0000"/>
                </a:solidFill>
              </a:rPr>
              <a:t>※必須</a:t>
            </a:r>
            <a:endParaRPr b="0" i="0" sz="1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4"/>
          <p:cNvSpPr txBox="1"/>
          <p:nvPr/>
        </p:nvSpPr>
        <p:spPr>
          <a:xfrm>
            <a:off x="383371" y="154764"/>
            <a:ext cx="8130455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ja-JP" sz="2400" u="none" cap="none" strike="noStrike">
                <a:solidFill>
                  <a:srgbClr val="323F66"/>
                </a:solidFill>
                <a:latin typeface="Arial"/>
                <a:ea typeface="Arial"/>
                <a:cs typeface="Arial"/>
                <a:sym typeface="Arial"/>
              </a:rPr>
              <a:t>（エージェント社名＋個人名）</a:t>
            </a:r>
            <a:endParaRPr b="1" i="0" sz="2400" u="none" cap="none" strike="noStrike">
              <a:solidFill>
                <a:srgbClr val="323F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4"/>
          <p:cNvSpPr/>
          <p:nvPr/>
        </p:nvSpPr>
        <p:spPr>
          <a:xfrm>
            <a:off x="383374" y="1496150"/>
            <a:ext cx="2325000" cy="8322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6D92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ja-JP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ロゴ</a:t>
            </a:r>
            <a:r>
              <a:rPr lang="ja-JP" sz="2000">
                <a:solidFill>
                  <a:schemeClr val="lt1"/>
                </a:solidFill>
              </a:rPr>
              <a:t>（任意）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4"/>
          <p:cNvSpPr/>
          <p:nvPr/>
        </p:nvSpPr>
        <p:spPr>
          <a:xfrm>
            <a:off x="6159988" y="3664737"/>
            <a:ext cx="2830800" cy="16932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6D92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ja-JP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写真（あれば</a:t>
            </a:r>
            <a:r>
              <a:rPr lang="ja-JP" sz="2000">
                <a:solidFill>
                  <a:schemeClr val="lt1"/>
                </a:solidFill>
              </a:rPr>
              <a:t>、任意</a:t>
            </a:r>
            <a:r>
              <a:rPr b="0" i="0" lang="ja-JP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）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4"/>
          <p:cNvSpPr txBox="1"/>
          <p:nvPr/>
        </p:nvSpPr>
        <p:spPr>
          <a:xfrm>
            <a:off x="5594050" y="113750"/>
            <a:ext cx="3446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ja-JP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赤字は提出時削除して下さい</a:t>
            </a:r>
            <a:endParaRPr b="0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5173b1e223_0_35"/>
          <p:cNvSpPr txBox="1"/>
          <p:nvPr>
            <p:ph idx="12" type="sldNum"/>
          </p:nvPr>
        </p:nvSpPr>
        <p:spPr>
          <a:xfrm>
            <a:off x="7092280" y="6597352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</a:pPr>
            <a:fld id="{00000000-1234-1234-1234-123412341234}" type="slidenum">
              <a:rPr b="0" i="0" lang="ja-JP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g15173b1e223_0_35"/>
          <p:cNvSpPr txBox="1"/>
          <p:nvPr>
            <p:ph type="title"/>
          </p:nvPr>
        </p:nvSpPr>
        <p:spPr>
          <a:xfrm>
            <a:off x="467543" y="2924944"/>
            <a:ext cx="57639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ja-JP" sz="2800"/>
              <a:t>エントリーシート</a:t>
            </a:r>
            <a:endParaRPr sz="2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ja-JP" sz="2800"/>
              <a:t>②エージェント／</a:t>
            </a:r>
            <a:endParaRPr sz="2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ja-JP" sz="2800"/>
              <a:t>　コーディネーター部門（個人）</a:t>
            </a:r>
            <a:endParaRPr sz="2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2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ja-JP" sz="2800"/>
              <a:t>（記入例）</a:t>
            </a:r>
            <a:endParaRPr sz="2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ja-JP" sz="1600"/>
              <a:t>※昨年度ファイナリストプレゼンより</a:t>
            </a:r>
            <a:endParaRPr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5173b1e223_0_0"/>
          <p:cNvSpPr txBox="1"/>
          <p:nvPr>
            <p:ph type="title"/>
          </p:nvPr>
        </p:nvSpPr>
        <p:spPr>
          <a:xfrm>
            <a:off x="251520" y="230974"/>
            <a:ext cx="81306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ja-JP"/>
              <a:t>レバテック株式会社　光宗拓哉さん</a:t>
            </a:r>
            <a:endParaRPr/>
          </a:p>
        </p:txBody>
      </p:sp>
      <p:sp>
        <p:nvSpPr>
          <p:cNvPr id="61" name="Google Shape;61;g15173b1e223_0_0"/>
          <p:cNvSpPr txBox="1"/>
          <p:nvPr/>
        </p:nvSpPr>
        <p:spPr>
          <a:xfrm>
            <a:off x="251520" y="1033721"/>
            <a:ext cx="5244000" cy="2801400"/>
          </a:xfrm>
          <a:prstGeom prst="rect">
            <a:avLst/>
          </a:prstGeom>
          <a:solidFill>
            <a:srgbClr val="E9F4FE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ja-JP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人気ゲームの現役クリエイターらが続々講師に！ 講師不足で開講が危ぶまれた専門学校がフリーランス人材の活用を選んだ理由</a:t>
            </a:r>
            <a:endParaRPr b="1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ja-JP" sz="20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社会貢献性の高い教育業界へフリーランスの普及・拡大支援を行い、複数の学校法人（専門学校）と連携を実現。需要の掘り起こしから人材のフォローアップまで行った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見出し画像" id="62" name="Google Shape;62;g15173b1e223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70709" y="1436759"/>
            <a:ext cx="3546116" cy="1857278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63" name="Google Shape;63;g15173b1e223_0_0"/>
          <p:cNvSpPr txBox="1"/>
          <p:nvPr/>
        </p:nvSpPr>
        <p:spPr>
          <a:xfrm>
            <a:off x="2992709" y="4237526"/>
            <a:ext cx="5924100" cy="2031900"/>
          </a:xfrm>
          <a:prstGeom prst="rect">
            <a:avLst/>
          </a:prstGeom>
          <a:solidFill>
            <a:srgbClr val="D4E9FD">
              <a:alpha val="8000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1762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ja-JP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所属企業：レバテック株式会社</a:t>
            </a:r>
            <a:endParaRPr b="1" i="0" sz="18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762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ja-JP" sz="18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　ITエンジニア・デザイナー専門の人材エージェントとして、転職希望者やフリーランスと、企業との間に立ち、両者のマッチングを支援。課題解決や実装などの業務を遂行する柔軟性の高いフリーランスを提案。利用企業は業界は問わず、大手SIer・事業会社など3,500社以上。（※2021年5月時点）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evtech レバテック株式会社" id="64" name="Google Shape;64;g15173b1e223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87228" y="4777977"/>
            <a:ext cx="2325178" cy="70889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5173b1e223_0_8"/>
          <p:cNvSpPr txBox="1"/>
          <p:nvPr>
            <p:ph type="title"/>
          </p:nvPr>
        </p:nvSpPr>
        <p:spPr>
          <a:xfrm>
            <a:off x="251520" y="230974"/>
            <a:ext cx="81306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ja-JP"/>
              <a:t>レバテック株式会社　光宗拓哉さん</a:t>
            </a:r>
            <a:endParaRPr/>
          </a:p>
        </p:txBody>
      </p:sp>
      <p:sp>
        <p:nvSpPr>
          <p:cNvPr id="70" name="Google Shape;70;g15173b1e223_0_8"/>
          <p:cNvSpPr txBox="1"/>
          <p:nvPr/>
        </p:nvSpPr>
        <p:spPr>
          <a:xfrm>
            <a:off x="3066600" y="949380"/>
            <a:ext cx="5924100" cy="1600800"/>
          </a:xfrm>
          <a:prstGeom prst="rect">
            <a:avLst/>
          </a:prstGeom>
          <a:solidFill>
            <a:srgbClr val="D4E9FD">
              <a:alpha val="8000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1762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ja-JP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◆マッチング先企業：総合学園ヒューマンアカデミー</a:t>
            </a:r>
            <a:endParaRPr b="1" i="0" sz="18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762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ja-JP" sz="16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　講師となる人材の確保に苦戦し、予定していた講義が開催できない。最初は正社員紹介の相談に乗っていたが、コマ単位という不規則な形態であることを考慮すると、雇用ではなくフリーランスや副業人材の方があっていることからフリーランス支援へと切り替えた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HUMAN 総合学園 ヒューマンアカデミー" id="71" name="Google Shape;71;g15173b1e223_0_8"/>
          <p:cNvPicPr preferRelativeResize="0"/>
          <p:nvPr/>
        </p:nvPicPr>
        <p:blipFill rotWithShape="1">
          <a:blip r:embed="rId3">
            <a:alphaModFix/>
          </a:blip>
          <a:srcRect b="-2785" l="-2065" r="-2778" t="0"/>
          <a:stretch/>
        </p:blipFill>
        <p:spPr>
          <a:xfrm>
            <a:off x="79395" y="1362839"/>
            <a:ext cx="3125625" cy="392069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72" name="Google Shape;72;g15173b1e223_0_8"/>
          <p:cNvSpPr txBox="1"/>
          <p:nvPr/>
        </p:nvSpPr>
        <p:spPr>
          <a:xfrm>
            <a:off x="153285" y="2604125"/>
            <a:ext cx="6537300" cy="2616600"/>
          </a:xfrm>
          <a:prstGeom prst="rect">
            <a:avLst/>
          </a:prstGeom>
          <a:solidFill>
            <a:srgbClr val="E9F4FE">
              <a:alpha val="8000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ja-JP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◆成果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ja-JP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　レバテックを通して全国で講師募集を実施した結果、教育現場にとっては母集団形成に成功し、フリーランス視点からは自身が希望する案件にマッチングができるWin-Winな支援に。全国10校に15名以上を紹介。</a:t>
            </a:r>
            <a:endParaRPr b="1" i="0" sz="16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ja-JP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◆マッチング先からの声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ja-JP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　ご提案ただいた講師候補の人材の幅が広く、私たちの期待以上に数、質とも満足できました。現場を知る副業・兼業の先生が来てからは、ベテランの講師がその方々に相談にいくシーンも増えてきました。（総合学園ヒューマンアカデミー秋葉原校の菅野さん）</a:t>
            </a:r>
            <a:endParaRPr b="0" i="0" sz="1600" u="none" cap="none" strike="noStrike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g15173b1e223_0_8"/>
          <p:cNvSpPr txBox="1"/>
          <p:nvPr/>
        </p:nvSpPr>
        <p:spPr>
          <a:xfrm>
            <a:off x="2000926" y="5274534"/>
            <a:ext cx="6989700" cy="1354500"/>
          </a:xfrm>
          <a:prstGeom prst="rect">
            <a:avLst/>
          </a:prstGeom>
          <a:solidFill>
            <a:srgbClr val="FFF9DC">
              <a:alpha val="8000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ja-JP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◆今後のビジョン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ja-JP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　レバテックとしても自分個人としても、フリーランスや副業・兼業を目指す方々に「人生の節目節目に必ず寄り添って助けてくれるから、エンジニア・クリエイターに迷わずなれる。安心して働き続けられる」と思っていただけるような存在を目指しています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ヒューマンアカデミー秋葉原校" id="74" name="Google Shape;74;g15173b1e223_0_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658429" y="3145470"/>
            <a:ext cx="2387702" cy="1528131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5_template_ver16_yoko">
  <a:themeElements>
    <a:clrScheme name="ユーザー定義 3">
      <a:dk1>
        <a:srgbClr val="595959"/>
      </a:dk1>
      <a:lt1>
        <a:srgbClr val="FFFFFF"/>
      </a:lt1>
      <a:dk2>
        <a:srgbClr val="7F7F7F"/>
      </a:dk2>
      <a:lt2>
        <a:srgbClr val="E7E6E6"/>
      </a:lt2>
      <a:accent1>
        <a:srgbClr val="96C9FC"/>
      </a:accent1>
      <a:accent2>
        <a:srgbClr val="FF9999"/>
      </a:accent2>
      <a:accent3>
        <a:srgbClr val="A5A5A5"/>
      </a:accent3>
      <a:accent4>
        <a:srgbClr val="FEE654"/>
      </a:accent4>
      <a:accent5>
        <a:srgbClr val="BAE18F"/>
      </a:accent5>
      <a:accent6>
        <a:srgbClr val="8DE5E3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2011-04-25T02:52:06Z</dcterms:created>
  <dc:creator>Mari Hirata</dc:creator>
</cp:coreProperties>
</file>